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58" r:id="rId3"/>
    <p:sldId id="259" r:id="rId4"/>
    <p:sldId id="289" r:id="rId5"/>
    <p:sldId id="290" r:id="rId6"/>
    <p:sldId id="291" r:id="rId7"/>
    <p:sldId id="281" r:id="rId8"/>
    <p:sldId id="282" r:id="rId9"/>
    <p:sldId id="283" r:id="rId10"/>
    <p:sldId id="284" r:id="rId11"/>
    <p:sldId id="286" r:id="rId12"/>
    <p:sldId id="288" r:id="rId13"/>
    <p:sldId id="292" r:id="rId14"/>
    <p:sldId id="293" r:id="rId15"/>
    <p:sldId id="287" r:id="rId16"/>
    <p:sldId id="295" r:id="rId17"/>
    <p:sldId id="294" r:id="rId18"/>
    <p:sldId id="279" r:id="rId19"/>
    <p:sldId id="280" r:id="rId20"/>
    <p:sldId id="296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66FFCC"/>
    <a:srgbClr val="6600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5AAC128A-4926-4AD8-9720-6C27299ED3C1}" type="datetimeFigureOut">
              <a:rPr lang="ru-RU"/>
              <a:pPr>
                <a:defRPr/>
              </a:pPr>
              <a:t>23.04.2015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6C2EB737-AD45-41EE-BB4F-B2D6CB0BC8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221FF-049A-4FAE-A068-251755FA97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E7A96-E062-4504-85C6-0C0DCAA421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93A94-1224-455E-B0F6-796FB097A2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BB76C-ABDA-479E-AE67-47E6AAB0D8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A55D4-6574-4935-92D8-218089C410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D4F45-78CA-4F8F-95F3-3A754912D1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B2F7D-7A4A-40DC-9A61-515410D27F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17EE4-5EBE-4FD0-8013-8D67B423B3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274BB-4FA6-422D-B2D3-520BECAF0C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93211-15B7-4E58-A365-6DACD1AD24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0296F-5F0A-41EB-8E5C-5DDF94B0CE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099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6C52A556-4EB1-4C32-A8F1-0A2C218217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svu\Downloads\vivaldi_-_vremena_goda._vesna_(zaycev.net).mp3" TargetMode="Externa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svu\Downloads\vivaldi_-_vremena_goda._vesna_(zaycev.net).mp3" TargetMode="Externa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4282" y="1857364"/>
            <a:ext cx="8713788" cy="1898653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000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0000FF"/>
                </a:solidFill>
              </a:rPr>
              <a:t>Заключительное повторение курса геометрии </a:t>
            </a:r>
            <a:br>
              <a:rPr lang="ru-RU" sz="4000" dirty="0" smtClean="0">
                <a:solidFill>
                  <a:srgbClr val="0000FF"/>
                </a:solidFill>
              </a:rPr>
            </a:br>
            <a:r>
              <a:rPr lang="ru-RU" sz="4000" dirty="0" smtClean="0">
                <a:solidFill>
                  <a:srgbClr val="0000FF"/>
                </a:solidFill>
              </a:rPr>
              <a:t>10 – 11 классов. </a:t>
            </a:r>
            <a:br>
              <a:rPr lang="ru-RU" sz="4000" dirty="0" smtClean="0">
                <a:solidFill>
                  <a:srgbClr val="0000FF"/>
                </a:solidFill>
              </a:rPr>
            </a:br>
            <a:r>
              <a:rPr lang="ru-RU" sz="4000" dirty="0" smtClean="0">
                <a:solidFill>
                  <a:srgbClr val="0000FF"/>
                </a:solidFill>
              </a:rPr>
              <a:t/>
            </a:r>
            <a:br>
              <a:rPr lang="ru-RU" sz="4000" dirty="0" smtClean="0">
                <a:solidFill>
                  <a:srgbClr val="0000FF"/>
                </a:solidFill>
              </a:rPr>
            </a:br>
            <a:r>
              <a:rPr lang="ru-RU" sz="4000" dirty="0" smtClean="0">
                <a:solidFill>
                  <a:srgbClr val="0000FF"/>
                </a:solidFill>
              </a:rPr>
              <a:t>«Конус</a:t>
            </a:r>
            <a:r>
              <a:rPr lang="ru-RU" sz="4400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14678" y="5857892"/>
            <a:ext cx="2840038" cy="720725"/>
          </a:xfrm>
        </p:spPr>
        <p:txBody>
          <a:bodyPr>
            <a:normAutofit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en-US" sz="500" b="1" dirty="0" smtClean="0">
              <a:latin typeface="Times New Roman" pitchFamily="18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800" b="1" dirty="0" smtClean="0"/>
              <a:t>г.Астрахань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800" b="1" dirty="0" smtClean="0"/>
              <a:t>2015</a:t>
            </a:r>
            <a:endParaRPr lang="ru-RU" sz="2000" dirty="0" smtClean="0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4284663" y="5229225"/>
            <a:ext cx="46799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endParaRPr lang="ru-RU" b="1" dirty="0">
              <a:latin typeface="+mn-lt"/>
            </a:endParaRP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3214678" y="4500570"/>
            <a:ext cx="32146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 dirty="0" smtClean="0">
                <a:solidFill>
                  <a:srgbClr val="6600CC"/>
                </a:solidFill>
                <a:latin typeface="Times New Roman" pitchFamily="18" charset="0"/>
              </a:rPr>
              <a:t>III</a:t>
            </a:r>
            <a:r>
              <a:rPr lang="ru-RU" sz="3600" b="1" dirty="0" smtClean="0">
                <a:solidFill>
                  <a:srgbClr val="6600CC"/>
                </a:solidFill>
                <a:latin typeface="Times New Roman" pitchFamily="18" charset="0"/>
              </a:rPr>
              <a:t> курс</a:t>
            </a:r>
            <a:endParaRPr lang="ru-RU" sz="3600" b="1" dirty="0">
              <a:solidFill>
                <a:srgbClr val="6600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advClick="0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00FF"/>
                </a:solidFill>
              </a:rPr>
              <a:t>Правильные ответы</a:t>
            </a:r>
            <a:endParaRPr lang="ru-RU" dirty="0">
              <a:solidFill>
                <a:srgbClr val="0000FF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714349" y="1857364"/>
          <a:ext cx="7858179" cy="14319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3333"/>
                <a:gridCol w="3235453"/>
                <a:gridCol w="2619393"/>
              </a:tblGrid>
              <a:tr h="47292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 варианта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II</a:t>
                      </a:r>
                      <a:endParaRPr lang="ru-RU" dirty="0"/>
                    </a:p>
                  </a:txBody>
                  <a:tcPr/>
                </a:tc>
              </a:tr>
              <a:tr h="479497">
                <a:tc>
                  <a:txBody>
                    <a:bodyPr/>
                    <a:lstStyle/>
                    <a:p>
                      <a:r>
                        <a:rPr lang="ru-RU" dirty="0" smtClean="0"/>
                        <a:t>Задание</a:t>
                      </a:r>
                      <a:r>
                        <a:rPr lang="ru-RU" baseline="0" dirty="0" smtClean="0"/>
                        <a:t> 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r>
                        <a:rPr lang="en-US" dirty="0" smtClean="0">
                          <a:latin typeface="Cambria Math"/>
                          <a:ea typeface="Cambria Math"/>
                        </a:rPr>
                        <a:t>√3</a:t>
                      </a:r>
                      <a:r>
                        <a:rPr lang="ru-RU" dirty="0" smtClean="0">
                          <a:latin typeface="Cambria Math"/>
                          <a:ea typeface="Cambria Math"/>
                        </a:rPr>
                        <a:t> 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32</a:t>
                      </a:r>
                      <a:r>
                        <a:rPr lang="en-US" dirty="0" smtClean="0">
                          <a:latin typeface="Cambria Math"/>
                          <a:ea typeface="Cambria Math"/>
                        </a:rPr>
                        <a:t>√3</a:t>
                      </a:r>
                      <a:r>
                        <a:rPr lang="ru-RU" dirty="0" smtClean="0">
                          <a:latin typeface="Cambria Math"/>
                          <a:ea typeface="Cambria Math"/>
                        </a:rPr>
                        <a:t> П</a:t>
                      </a:r>
                      <a:endParaRPr lang="ru-RU" dirty="0"/>
                    </a:p>
                  </a:txBody>
                  <a:tcPr/>
                </a:tc>
              </a:tr>
              <a:tr h="479497">
                <a:tc>
                  <a:txBody>
                    <a:bodyPr/>
                    <a:lstStyle/>
                    <a:p>
                      <a:r>
                        <a:rPr lang="ru-RU" dirty="0" smtClean="0"/>
                        <a:t>Задание</a:t>
                      </a:r>
                      <a:r>
                        <a:rPr lang="ru-RU" baseline="0" dirty="0" smtClean="0"/>
                        <a:t> 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Cambria Math"/>
                          <a:ea typeface="Cambria Math"/>
                        </a:rPr>
                        <a:t>8</a:t>
                      </a:r>
                      <a:r>
                        <a:rPr lang="en-US" dirty="0" smtClean="0">
                          <a:latin typeface="Cambria Math"/>
                          <a:ea typeface="Cambria Math"/>
                        </a:rPr>
                        <a:t>√</a:t>
                      </a:r>
                      <a:r>
                        <a:rPr lang="ru-RU" dirty="0" smtClean="0">
                          <a:latin typeface="Cambria Math"/>
                          <a:ea typeface="Cambria Math"/>
                        </a:rPr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advClick="0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00FF"/>
                </a:solidFill>
              </a:rPr>
              <a:t>Конусы в нашей жизни</a:t>
            </a: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3" name="Рисунок 2" descr="http://festival.1september.ru/articles/505914/img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357298"/>
            <a:ext cx="5429288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715008" y="1357298"/>
            <a:ext cx="3228972" cy="5072098"/>
          </a:xfrm>
          <a:prstGeom prst="rect">
            <a:avLst/>
          </a:prstGeom>
        </p:spPr>
        <p:txBody>
          <a:bodyPr vert="horz" anchor="ctr">
            <a:normAutofit fontScale="75000" lnSpcReduction="2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lvl="0" algn="ctr" eaLnBrk="0" hangingPunct="0"/>
            <a:r>
              <a:rPr lang="ru-RU" sz="47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Установите связь между картиной Шишкина "Корабельная роща" и </a:t>
            </a:r>
            <a:r>
              <a:rPr lang="ru-RU" sz="4700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геометричес-ким</a:t>
            </a:r>
            <a:r>
              <a:rPr lang="ru-RU" sz="47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телом, которое называется "конус»</a:t>
            </a:r>
            <a:endParaRPr kumimoji="0" lang="ru-RU" sz="3600" b="1" i="0" u="none" strike="noStrike" kern="1200" cap="none" spc="0" normalizeH="0" baseline="0" noProof="0" dirty="0">
              <a:ln w="6350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vivaldi_-_vremena_goda._vesna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0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85860"/>
            <a:ext cx="8443914" cy="4929222"/>
          </a:xfrm>
        </p:spPr>
        <p:txBody>
          <a:bodyPr/>
          <a:lstStyle/>
          <a:p>
            <a:pPr algn="ctr">
              <a:buNone/>
            </a:pPr>
            <a:r>
              <a:rPr lang="ru-RU" sz="45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Конус в переводе с греческого языка означает "сосновая шишка", а на картине Шишкина изображен сосновый лес</a:t>
            </a:r>
            <a:endParaRPr lang="ru-RU" sz="45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К!тЯ\Мои документы\Мои рисунки\картиноссы\Мои рисунки\Nature\I0560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376237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Documents and Settings\К!тЯ\Мои документы\Мои рисунки\картиноссы\Мои рисунки\Nature\128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3089" y="4214818"/>
            <a:ext cx="3940911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571536" y="3000372"/>
            <a:ext cx="3342296" cy="3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74" y="2714620"/>
            <a:ext cx="2977272" cy="4383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7686" y="0"/>
            <a:ext cx="1924052" cy="3123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86512" y="0"/>
            <a:ext cx="3384310" cy="2657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72132" y="2500306"/>
            <a:ext cx="3571869" cy="2079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А так же в космическом пространстве</a:t>
            </a: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4" name="Picture 4" descr="70607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40606" y="1600200"/>
            <a:ext cx="7062788" cy="4708525"/>
          </a:xfrm>
          <a:noFill/>
        </p:spPr>
      </p:pic>
    </p:spTree>
  </p:cSld>
  <p:clrMapOvr>
    <a:masterClrMapping/>
  </p:clrMapOvr>
  <p:transition advClick="0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asvu\Desktop\КОНУС\кон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285728"/>
            <a:ext cx="8001056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esosedi.ru/fiber/97854/fit/1400x1000/kucha_kamne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1714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929718" cy="6429420"/>
          </a:xfrm>
        </p:spPr>
        <p:txBody>
          <a:bodyPr/>
          <a:lstStyle/>
          <a:p>
            <a:pPr marL="177800" indent="-1588">
              <a:buNone/>
            </a:pPr>
            <a:r>
              <a:rPr lang="ru-RU" sz="41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"Читал я где-то,</a:t>
            </a:r>
            <a:br>
              <a:rPr lang="ru-RU" sz="41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1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царь однажды воинам своим</a:t>
            </a:r>
            <a:br>
              <a:rPr lang="ru-RU" sz="41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1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Велел снести земли по горсти в кучу, -</a:t>
            </a:r>
            <a:br>
              <a:rPr lang="ru-RU" sz="41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1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гордый холм возвысился,</a:t>
            </a:r>
            <a:br>
              <a:rPr lang="ru-RU" sz="41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1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царь мог с высоты с весельем озирать</a:t>
            </a:r>
            <a:br>
              <a:rPr lang="ru-RU" sz="41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1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дол, покрытый белыми шатрами,</a:t>
            </a:r>
            <a:br>
              <a:rPr lang="ru-RU" sz="41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1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море, где бежали корабли…”</a:t>
            </a:r>
            <a:endParaRPr lang="ru-RU" sz="41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rgbClr val="002060"/>
                </a:solidFill>
              </a:rPr>
              <a:t>Рефлексия: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715436" cy="5357850"/>
          </a:xfrm>
        </p:spPr>
        <p:txBody>
          <a:bodyPr/>
          <a:lstStyle/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Красный</a:t>
            </a:r>
            <a:r>
              <a:rPr lang="ru-RU" sz="2400" dirty="0" smtClean="0"/>
              <a:t> – </a:t>
            </a:r>
            <a:r>
              <a:rPr lang="ru-RU" sz="2600" dirty="0" smtClean="0"/>
              <a:t>мне непонятно, что такое конус, как получается это геометрическое тело, как применять формулы для решения конуса и как в жизни можно применить знания, полученные на уроках геометрии.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Жёлтый </a:t>
            </a:r>
            <a:r>
              <a:rPr lang="ru-RU" sz="2400" dirty="0" smtClean="0"/>
              <a:t>– </a:t>
            </a:r>
            <a:r>
              <a:rPr lang="ru-RU" sz="2600" dirty="0" smtClean="0"/>
              <a:t>мне не совсем понятно, что такое конус, как получается это геометрическое тело, как правильно применять формулы для решения конуса и как в жизни можно применить знания, полученные на уроках геометрии</a:t>
            </a:r>
            <a:r>
              <a:rPr lang="ru-RU" sz="2400" dirty="0" smtClean="0"/>
              <a:t>. </a:t>
            </a:r>
            <a:endParaRPr lang="en-US" sz="2400" dirty="0" smtClean="0"/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Зеленый</a:t>
            </a:r>
            <a:r>
              <a:rPr lang="ru-RU" sz="2400" dirty="0" smtClean="0"/>
              <a:t> – </a:t>
            </a:r>
            <a:r>
              <a:rPr lang="ru-RU" sz="2600" dirty="0" smtClean="0"/>
              <a:t>мне  понятно, что такое конус, как правильно применять формулы для решения конуса и как в жизни применить знания, полученные на уроках геометрии</a:t>
            </a:r>
            <a:r>
              <a:rPr lang="ru-RU" sz="2400" dirty="0" smtClean="0"/>
              <a:t>.</a:t>
            </a:r>
          </a:p>
          <a:p>
            <a:endParaRPr lang="ru-RU" sz="2000" dirty="0"/>
          </a:p>
        </p:txBody>
      </p:sp>
    </p:spTree>
  </p:cSld>
  <p:clrMapOvr>
    <a:masterClrMapping/>
  </p:clrMapOvr>
  <p:transition advClick="0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Домашнее задание: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1. § 2, п. 61 – 63, §3, п. 81. Повторить формулы решения конуса;</a:t>
            </a:r>
          </a:p>
          <a:p>
            <a:pPr>
              <a:buNone/>
            </a:pPr>
            <a:r>
              <a:rPr lang="ru-RU" dirty="0" smtClean="0"/>
              <a:t>2. Из книги для подготовки к ЕГЭ (Д.А. Мальцев):</a:t>
            </a:r>
          </a:p>
          <a:p>
            <a:pPr>
              <a:buNone/>
            </a:pPr>
            <a:r>
              <a:rPr lang="ru-RU" dirty="0" smtClean="0"/>
              <a:t>	№ 12, тест 13 – 14;</a:t>
            </a:r>
          </a:p>
          <a:p>
            <a:pPr>
              <a:buNone/>
            </a:pPr>
            <a:r>
              <a:rPr lang="ru-RU" dirty="0" smtClean="0"/>
              <a:t>	№ 9, тест 25 – 26;</a:t>
            </a:r>
          </a:p>
        </p:txBody>
      </p:sp>
    </p:spTree>
  </p:cSld>
  <p:clrMapOvr>
    <a:masterClrMapping/>
  </p:clrMapOvr>
  <p:transition advClick="0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000364" y="285728"/>
            <a:ext cx="4286281" cy="6334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6600CC"/>
                </a:solidFill>
                <a:effectLst/>
                <a:latin typeface="+mn-lt"/>
              </a:rPr>
              <a:t>ПЛАН УРОКА: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0" y="2071688"/>
            <a:ext cx="6715125" cy="4786312"/>
          </a:xfrm>
        </p:spPr>
        <p:txBody>
          <a:bodyPr/>
          <a:lstStyle/>
          <a:p>
            <a:pPr eaLnBrk="1" hangingPunct="1">
              <a:spcBef>
                <a:spcPts val="600"/>
              </a:spcBef>
              <a:buFontTx/>
              <a:buNone/>
            </a:pPr>
            <a:r>
              <a:rPr lang="ru-RU" b="1" dirty="0" smtClean="0"/>
              <a:t>1.Организационный момент</a:t>
            </a:r>
          </a:p>
          <a:p>
            <a:pPr eaLnBrk="1" hangingPunct="1">
              <a:spcBef>
                <a:spcPts val="600"/>
              </a:spcBef>
              <a:buFontTx/>
              <a:buNone/>
            </a:pPr>
            <a:r>
              <a:rPr lang="ru-RU" b="1" dirty="0" smtClean="0"/>
              <a:t>2.Актуализация знаний</a:t>
            </a:r>
          </a:p>
          <a:p>
            <a:pPr eaLnBrk="1" hangingPunct="1">
              <a:spcBef>
                <a:spcPts val="600"/>
              </a:spcBef>
              <a:buFontTx/>
              <a:buNone/>
            </a:pPr>
            <a:r>
              <a:rPr lang="ru-RU" b="1" dirty="0" smtClean="0"/>
              <a:t>3.Тест</a:t>
            </a:r>
            <a:r>
              <a:rPr lang="ru-RU" dirty="0" smtClean="0"/>
              <a:t> </a:t>
            </a:r>
          </a:p>
          <a:p>
            <a:pPr eaLnBrk="1" hangingPunct="1">
              <a:spcBef>
                <a:spcPts val="600"/>
              </a:spcBef>
              <a:buFontTx/>
              <a:buNone/>
            </a:pPr>
            <a:r>
              <a:rPr lang="ru-RU" b="1" dirty="0" smtClean="0"/>
              <a:t>4. «Конусы в нашей жизни»</a:t>
            </a:r>
          </a:p>
          <a:p>
            <a:pPr eaLnBrk="1" hangingPunct="1">
              <a:spcBef>
                <a:spcPts val="600"/>
              </a:spcBef>
              <a:buFontTx/>
              <a:buNone/>
            </a:pPr>
            <a:r>
              <a:rPr lang="ru-RU" b="1" dirty="0" smtClean="0"/>
              <a:t>5.Задачи на практическое применение</a:t>
            </a:r>
          </a:p>
          <a:p>
            <a:pPr eaLnBrk="1" hangingPunct="1">
              <a:spcBef>
                <a:spcPts val="600"/>
              </a:spcBef>
              <a:buFontTx/>
              <a:buNone/>
            </a:pPr>
            <a:r>
              <a:rPr lang="ru-RU" b="1" dirty="0" smtClean="0"/>
              <a:t>6. Самостоятельная работа</a:t>
            </a:r>
          </a:p>
          <a:p>
            <a:pPr eaLnBrk="1" hangingPunct="1">
              <a:spcBef>
                <a:spcPts val="600"/>
              </a:spcBef>
              <a:buFontTx/>
              <a:buNone/>
            </a:pPr>
            <a:r>
              <a:rPr lang="ru-RU" b="1" dirty="0" smtClean="0"/>
              <a:t>7.Рефлексия</a:t>
            </a:r>
          </a:p>
          <a:p>
            <a:pPr eaLnBrk="1" hangingPunct="1">
              <a:spcBef>
                <a:spcPts val="600"/>
              </a:spcBef>
              <a:buFontTx/>
              <a:buNone/>
            </a:pPr>
            <a:r>
              <a:rPr lang="ru-RU" b="1" dirty="0" smtClean="0"/>
              <a:t>8.Подведение итогов</a:t>
            </a:r>
          </a:p>
          <a:p>
            <a:pPr eaLnBrk="1" hangingPunct="1">
              <a:spcBef>
                <a:spcPts val="600"/>
              </a:spcBef>
              <a:buFontTx/>
              <a:buNone/>
            </a:pPr>
            <a:r>
              <a:rPr lang="ru-RU" b="1" dirty="0" smtClean="0"/>
              <a:t>8.Домашнее задание</a:t>
            </a:r>
            <a:r>
              <a:rPr lang="ru-RU" dirty="0" smtClean="0"/>
              <a:t> </a:t>
            </a:r>
          </a:p>
        </p:txBody>
      </p:sp>
      <p:pic>
        <p:nvPicPr>
          <p:cNvPr id="6148" name="Picture 4" descr="C:\Documents and Settings\Анна\Рабочий стол\Картинки по математике\raspisan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214313"/>
            <a:ext cx="2990850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6" descr="4308_122347_2"/>
          <p:cNvPicPr>
            <a:picLocks noChangeAspect="1" noChangeArrowheads="1"/>
          </p:cNvPicPr>
          <p:nvPr/>
        </p:nvPicPr>
        <p:blipFill>
          <a:blip r:embed="rId3" cstate="print"/>
          <a:srcRect t="-223"/>
          <a:stretch>
            <a:fillRect/>
          </a:stretch>
        </p:blipFill>
        <p:spPr bwMode="auto">
          <a:xfrm>
            <a:off x="5857875" y="4786313"/>
            <a:ext cx="3071813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8" descr="C:\Documents and Settings\Анна\Рабочий стол\Картинки по математике\image185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68975" y="571500"/>
            <a:ext cx="316071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vivaldi_-_vremena_goda._vesna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072462" y="3143248"/>
            <a:ext cx="304800" cy="304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6543692" cy="4572032"/>
          </a:xfrm>
        </p:spPr>
        <p:txBody>
          <a:bodyPr>
            <a:normAutofit/>
          </a:bodyPr>
          <a:lstStyle/>
          <a:p>
            <a:r>
              <a:rPr lang="ru-RU" sz="8500" spc="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</a:t>
            </a:r>
            <a:br>
              <a:rPr lang="ru-RU" sz="8500" spc="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8500" spc="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</a:t>
            </a:r>
            <a:br>
              <a:rPr lang="ru-RU" sz="8500" spc="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8500" spc="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работу!</a:t>
            </a:r>
            <a:endParaRPr lang="ru-RU" sz="8500" spc="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8" descr="C:\Documents and Settings\Анна\Рабочий стол\Картинки по математике\image185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500042"/>
            <a:ext cx="316071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0107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23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1"/>
      <p:bldP spid="2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143241" y="857232"/>
            <a:ext cx="5357850" cy="5000660"/>
          </a:xfrm>
        </p:spPr>
        <p:txBody>
          <a:bodyPr>
            <a:normAutofit/>
          </a:bodyPr>
          <a:lstStyle/>
          <a:p>
            <a:pPr algn="r"/>
            <a:r>
              <a:rPr lang="ru-RU" sz="3800" i="1" dirty="0" smtClean="0">
                <a:solidFill>
                  <a:srgbClr val="0000FF"/>
                </a:solidFill>
              </a:rPr>
              <a:t>“Вдохновение нужно в геометрии, как и в поэзии”.</a:t>
            </a:r>
            <a:r>
              <a:rPr lang="ru-RU" sz="3800" dirty="0" smtClean="0">
                <a:solidFill>
                  <a:srgbClr val="0000FF"/>
                </a:solidFill>
              </a:rPr>
              <a:t> </a:t>
            </a:r>
            <a:br>
              <a:rPr lang="ru-RU" sz="3800" dirty="0" smtClean="0">
                <a:solidFill>
                  <a:srgbClr val="0000FF"/>
                </a:solidFill>
              </a:rPr>
            </a:br>
            <a:r>
              <a:rPr lang="ru-RU" sz="3800" dirty="0" smtClean="0">
                <a:solidFill>
                  <a:srgbClr val="0000FF"/>
                </a:solidFill>
              </a:rPr>
              <a:t/>
            </a:r>
            <a:br>
              <a:rPr lang="ru-RU" sz="3800" dirty="0" smtClean="0">
                <a:solidFill>
                  <a:srgbClr val="0000FF"/>
                </a:solidFill>
              </a:rPr>
            </a:br>
            <a:r>
              <a:rPr lang="ru-RU" sz="3200" dirty="0" smtClean="0">
                <a:solidFill>
                  <a:srgbClr val="0000FF"/>
                </a:solidFill>
              </a:rPr>
              <a:t>(</a:t>
            </a:r>
            <a:r>
              <a:rPr lang="ru-RU" sz="3200" dirty="0" err="1" smtClean="0">
                <a:solidFill>
                  <a:srgbClr val="0000FF"/>
                </a:solidFill>
              </a:rPr>
              <a:t>АС.Пушкин</a:t>
            </a:r>
            <a:r>
              <a:rPr lang="ru-RU" sz="3200" dirty="0" smtClean="0">
                <a:solidFill>
                  <a:srgbClr val="0000FF"/>
                </a:solidFill>
              </a:rPr>
              <a:t>)</a:t>
            </a:r>
            <a:r>
              <a:rPr lang="ru-RU" sz="36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36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6" descr="C:\Documents and Settings\Анна\Рабочий стол\Картинки по математике\1_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428604"/>
            <a:ext cx="207168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6" descr="C:\Documents and Settings\Анна\Рабочий стол\Картинки по математике\ko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786058"/>
            <a:ext cx="257175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00FF"/>
                </a:solidFill>
              </a:rPr>
              <a:t>Вопросы: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329642" cy="4708525"/>
          </a:xfrm>
        </p:spPr>
        <p:txBody>
          <a:bodyPr/>
          <a:lstStyle/>
          <a:p>
            <a:pPr lvl="0">
              <a:buNone/>
            </a:pPr>
            <a:r>
              <a:rPr lang="ru-RU" sz="3500" dirty="0" smtClean="0"/>
              <a:t>1. Дать определение конуса.</a:t>
            </a:r>
          </a:p>
          <a:p>
            <a:pPr lvl="0">
              <a:buNone/>
            </a:pPr>
            <a:r>
              <a:rPr lang="ru-RU" sz="3500" dirty="0" smtClean="0"/>
              <a:t>2. Как можно получить эту фигуру?</a:t>
            </a:r>
          </a:p>
          <a:p>
            <a:pPr lvl="0">
              <a:buNone/>
            </a:pPr>
            <a:r>
              <a:rPr lang="ru-RU" sz="3500" dirty="0" smtClean="0"/>
              <a:t>3. Чему равна </a:t>
            </a:r>
            <a:r>
              <a:rPr lang="ru-RU" sz="3500" dirty="0" err="1" smtClean="0"/>
              <a:t>S</a:t>
            </a:r>
            <a:r>
              <a:rPr lang="ru-RU" sz="3500" baseline="-25000" dirty="0" err="1" smtClean="0"/>
              <a:t>б</a:t>
            </a:r>
            <a:r>
              <a:rPr lang="ru-RU" sz="3500" dirty="0" smtClean="0"/>
              <a:t> и </a:t>
            </a:r>
            <a:r>
              <a:rPr lang="ru-RU" sz="3500" dirty="0" err="1" smtClean="0"/>
              <a:t>S</a:t>
            </a:r>
            <a:r>
              <a:rPr lang="ru-RU" sz="3500" baseline="-25000" dirty="0" err="1" smtClean="0"/>
              <a:t>n</a:t>
            </a:r>
            <a:r>
              <a:rPr lang="ru-RU" sz="3500" dirty="0" smtClean="0"/>
              <a:t> конуса?</a:t>
            </a:r>
          </a:p>
          <a:p>
            <a:pPr lvl="0">
              <a:buNone/>
            </a:pPr>
            <a:r>
              <a:rPr lang="ru-RU" sz="3500" dirty="0" smtClean="0"/>
              <a:t>4. Что лежит в основании конуса?</a:t>
            </a:r>
          </a:p>
          <a:p>
            <a:pPr lvl="0">
              <a:buNone/>
            </a:pPr>
            <a:r>
              <a:rPr lang="ru-RU" sz="3500" dirty="0" smtClean="0"/>
              <a:t>5. Что получится при вращении прямоугольного треугольника вокруг гипотенузы?</a:t>
            </a:r>
          </a:p>
        </p:txBody>
      </p:sp>
    </p:spTree>
  </p:cSld>
  <p:clrMapOvr>
    <a:masterClrMapping/>
  </p:clrMapOvr>
  <p:transition advClick="0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285728"/>
            <a:ext cx="85011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элементы конуса и покажите их на чертеже</a:t>
            </a:r>
            <a:endParaRPr lang="ru-RU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643050"/>
            <a:ext cx="8118719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785794"/>
            <a:ext cx="8187822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2357454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rgbClr val="0000FF"/>
                </a:solidFill>
              </a:rPr>
              <a:t>		Решите задачу: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en-US" sz="3600" b="0" dirty="0" smtClean="0">
                <a:solidFill>
                  <a:srgbClr val="0000FF"/>
                </a:solidFill>
                <a:effectLst/>
              </a:rPr>
              <a:t>SO – </a:t>
            </a:r>
            <a:r>
              <a:rPr lang="ru-RU" sz="3600" b="0" dirty="0" smtClean="0">
                <a:solidFill>
                  <a:srgbClr val="0000FF"/>
                </a:solidFill>
                <a:effectLst/>
              </a:rPr>
              <a:t>высота;</a:t>
            </a:r>
            <a:r>
              <a:rPr lang="ru-RU" sz="3600" dirty="0" smtClean="0">
                <a:solidFill>
                  <a:srgbClr val="0000FF"/>
                </a:solidFill>
                <a:effectLst/>
              </a:rPr>
              <a:t/>
            </a:r>
            <a:br>
              <a:rPr lang="ru-RU" sz="3600" dirty="0" smtClean="0">
                <a:solidFill>
                  <a:srgbClr val="0000FF"/>
                </a:solidFill>
                <a:effectLst/>
              </a:rPr>
            </a:br>
            <a:r>
              <a:rPr lang="ru-RU" sz="3600" dirty="0" smtClean="0">
                <a:solidFill>
                  <a:srgbClr val="0000FF"/>
                </a:solidFill>
                <a:effectLst/>
                <a:latin typeface="Cambria Math"/>
                <a:ea typeface="Cambria Math"/>
              </a:rPr>
              <a:t>∠</a:t>
            </a:r>
            <a:r>
              <a:rPr lang="en-US" sz="3600" dirty="0" smtClean="0">
                <a:solidFill>
                  <a:srgbClr val="0000FF"/>
                </a:solidFill>
                <a:effectLst/>
                <a:latin typeface="Cambria Math"/>
                <a:ea typeface="Cambria Math"/>
              </a:rPr>
              <a:t>DBC = 60</a:t>
            </a:r>
            <a:r>
              <a:rPr lang="en-US" sz="3600" baseline="30000" dirty="0" smtClean="0">
                <a:solidFill>
                  <a:srgbClr val="0000FF"/>
                </a:solidFill>
                <a:effectLst/>
                <a:latin typeface="Cambria Math"/>
                <a:ea typeface="Cambria Math"/>
              </a:rPr>
              <a:t>0</a:t>
            </a:r>
            <a:r>
              <a:rPr lang="ru-RU" sz="3600" dirty="0" smtClean="0">
                <a:solidFill>
                  <a:srgbClr val="0000FF"/>
                </a:solidFill>
                <a:effectLst/>
                <a:latin typeface="Cambria Math"/>
                <a:ea typeface="Cambria Math"/>
              </a:rPr>
              <a:t>;</a:t>
            </a:r>
            <a:br>
              <a:rPr lang="ru-RU" sz="3600" dirty="0" smtClean="0">
                <a:solidFill>
                  <a:srgbClr val="0000FF"/>
                </a:solidFill>
                <a:effectLst/>
                <a:latin typeface="Cambria Math"/>
                <a:ea typeface="Cambria Math"/>
              </a:rPr>
            </a:br>
            <a:r>
              <a:rPr lang="ru-RU" sz="3600" dirty="0" smtClean="0">
                <a:solidFill>
                  <a:srgbClr val="0000FF"/>
                </a:solidFill>
                <a:effectLst/>
                <a:latin typeface="Cambria Math"/>
                <a:ea typeface="Cambria Math"/>
              </a:rPr>
              <a:t>найти площадь боковой поверхности</a:t>
            </a:r>
            <a:endParaRPr lang="ru-RU" sz="3600" dirty="0">
              <a:solidFill>
                <a:srgbClr val="0000FF"/>
              </a:solidFill>
              <a:effectLst/>
            </a:endParaRPr>
          </a:p>
        </p:txBody>
      </p:sp>
      <p:pic>
        <p:nvPicPr>
          <p:cNvPr id="4" name="Содержимое 3" descr="http://festival.1september.ru/articles/505914/img2.gif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428868"/>
            <a:ext cx="5214974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572560" cy="6215106"/>
          </a:xfrm>
        </p:spPr>
        <p:txBody>
          <a:bodyPr/>
          <a:lstStyle/>
          <a:p>
            <a:pPr algn="ctr">
              <a:buNone/>
            </a:pPr>
            <a:r>
              <a:rPr lang="ru-RU" sz="3200" i="1" u="sng" dirty="0" smtClean="0"/>
              <a:t>Решение: </a:t>
            </a:r>
            <a:endParaRPr lang="en-US" sz="3200" i="1" u="sng" dirty="0" smtClean="0"/>
          </a:p>
          <a:p>
            <a:pPr lvl="0">
              <a:buNone/>
            </a:pPr>
            <a:r>
              <a:rPr lang="en-US" sz="3200" dirty="0" smtClean="0"/>
              <a:t>1)  </a:t>
            </a:r>
            <a:r>
              <a:rPr lang="ru-RU" sz="3200" dirty="0" smtClean="0"/>
              <a:t>В ∆</a:t>
            </a:r>
            <a:r>
              <a:rPr lang="en-US" sz="3200" dirty="0" smtClean="0"/>
              <a:t>CDB</a:t>
            </a:r>
            <a:r>
              <a:rPr lang="ru-RU" sz="3200" dirty="0" smtClean="0"/>
              <a:t>: ∠</a:t>
            </a:r>
            <a:r>
              <a:rPr lang="en-US" sz="3200" dirty="0" smtClean="0"/>
              <a:t>CDB</a:t>
            </a:r>
            <a:r>
              <a:rPr lang="ru-RU" sz="3200" dirty="0" smtClean="0"/>
              <a:t> = 90</a:t>
            </a:r>
            <a:r>
              <a:rPr lang="ru-RU" sz="3200" baseline="30000" dirty="0" smtClean="0"/>
              <a:t>0</a:t>
            </a:r>
            <a:r>
              <a:rPr lang="ru-RU" sz="3200" dirty="0" smtClean="0"/>
              <a:t>, ∠</a:t>
            </a:r>
            <a:r>
              <a:rPr lang="en-US" sz="3200" dirty="0" smtClean="0"/>
              <a:t>DBC</a:t>
            </a:r>
            <a:r>
              <a:rPr lang="ru-RU" sz="3200" dirty="0" smtClean="0"/>
              <a:t> = 60</a:t>
            </a:r>
            <a:r>
              <a:rPr lang="ru-RU" sz="3200" baseline="30000" dirty="0" smtClean="0"/>
              <a:t>0</a:t>
            </a:r>
            <a:r>
              <a:rPr lang="ru-RU" sz="3200" dirty="0" smtClean="0"/>
              <a:t> ⟹ </a:t>
            </a:r>
          </a:p>
          <a:p>
            <a:pPr lvl="0">
              <a:buNone/>
            </a:pPr>
            <a:r>
              <a:rPr lang="en-US" sz="3200" dirty="0" smtClean="0"/>
              <a:t>Sin</a:t>
            </a:r>
            <a:r>
              <a:rPr lang="ru-RU" sz="3200" dirty="0" smtClean="0"/>
              <a:t>∠</a:t>
            </a:r>
            <a:r>
              <a:rPr lang="en-US" sz="3200" dirty="0" smtClean="0"/>
              <a:t>DBC</a:t>
            </a:r>
            <a:r>
              <a:rPr lang="ru-RU" sz="3200" dirty="0" smtClean="0"/>
              <a:t> = </a:t>
            </a:r>
            <a:r>
              <a:rPr lang="en-US" sz="3200" dirty="0" smtClean="0"/>
              <a:t>CD/C</a:t>
            </a:r>
            <a:r>
              <a:rPr lang="ru-RU" sz="3200" dirty="0" smtClean="0"/>
              <a:t>В = </a:t>
            </a:r>
            <a:r>
              <a:rPr lang="en-US" sz="3200" dirty="0" smtClean="0">
                <a:latin typeface="Cambria Math"/>
                <a:ea typeface="Cambria Math"/>
              </a:rPr>
              <a:t>√3/2</a:t>
            </a:r>
            <a:r>
              <a:rPr lang="en-US" sz="3200" dirty="0" smtClean="0"/>
              <a:t> </a:t>
            </a:r>
            <a:r>
              <a:rPr lang="ru-RU" sz="3200" dirty="0" smtClean="0"/>
              <a:t> ⟹ </a:t>
            </a:r>
          </a:p>
          <a:p>
            <a:pPr lvl="0">
              <a:buNone/>
            </a:pPr>
            <a:r>
              <a:rPr lang="en-US" sz="3200" dirty="0" smtClean="0"/>
              <a:t>6/C</a:t>
            </a:r>
            <a:r>
              <a:rPr lang="ru-RU" sz="3200" dirty="0" smtClean="0"/>
              <a:t>В</a:t>
            </a:r>
            <a:r>
              <a:rPr lang="en-US" sz="3200" dirty="0" smtClean="0"/>
              <a:t> = </a:t>
            </a:r>
            <a:r>
              <a:rPr lang="en-US" sz="3200" dirty="0" smtClean="0">
                <a:latin typeface="Cambria Math"/>
                <a:ea typeface="Cambria Math"/>
              </a:rPr>
              <a:t>√3/2</a:t>
            </a:r>
            <a:r>
              <a:rPr lang="ru-RU" sz="3200" dirty="0" smtClean="0"/>
              <a:t> ⟹ </a:t>
            </a:r>
            <a:r>
              <a:rPr lang="en-US" sz="3200" dirty="0" smtClean="0"/>
              <a:t>CB</a:t>
            </a:r>
            <a:r>
              <a:rPr lang="ru-RU" sz="3200" dirty="0" smtClean="0"/>
              <a:t> = </a:t>
            </a:r>
            <a:r>
              <a:rPr lang="en-US" sz="3200" dirty="0" smtClean="0"/>
              <a:t>12/</a:t>
            </a:r>
            <a:r>
              <a:rPr lang="en-US" sz="3200" dirty="0" smtClean="0">
                <a:latin typeface="Cambria Math"/>
                <a:ea typeface="Cambria Math"/>
              </a:rPr>
              <a:t>√3 = 4√3 </a:t>
            </a:r>
            <a:r>
              <a:rPr lang="en-US" sz="3200" dirty="0" smtClean="0"/>
              <a:t>, </a:t>
            </a:r>
            <a:endParaRPr lang="ru-RU" sz="3200" dirty="0" smtClean="0"/>
          </a:p>
          <a:p>
            <a:pPr lvl="0">
              <a:buNone/>
            </a:pPr>
            <a:r>
              <a:rPr lang="en-US" sz="3200" dirty="0" smtClean="0"/>
              <a:t>CB = d ⟹ r = 2</a:t>
            </a:r>
            <a:r>
              <a:rPr lang="en-US" sz="3200" dirty="0" smtClean="0">
                <a:latin typeface="Cambria Math"/>
                <a:ea typeface="Cambria Math"/>
              </a:rPr>
              <a:t>√3</a:t>
            </a:r>
            <a:r>
              <a:rPr lang="en-US" sz="3200" dirty="0" smtClean="0"/>
              <a:t>.</a:t>
            </a:r>
          </a:p>
          <a:p>
            <a:pPr lvl="0">
              <a:buNone/>
            </a:pPr>
            <a:r>
              <a:rPr lang="en-US" sz="3200" dirty="0" smtClean="0"/>
              <a:t>2)  </a:t>
            </a:r>
            <a:r>
              <a:rPr lang="ru-RU" sz="3200" dirty="0" smtClean="0"/>
              <a:t>В </a:t>
            </a:r>
            <a:r>
              <a:rPr lang="en-US" sz="3200" dirty="0" smtClean="0"/>
              <a:t>∆SOB: ∠COB = 90</a:t>
            </a:r>
            <a:r>
              <a:rPr lang="en-US" sz="3200" baseline="30000" dirty="0" smtClean="0"/>
              <a:t>0</a:t>
            </a:r>
            <a:r>
              <a:rPr lang="en-US" sz="3200" dirty="0" smtClean="0"/>
              <a:t>, ∠SBO = 60</a:t>
            </a:r>
            <a:r>
              <a:rPr lang="en-US" sz="3200" baseline="30000" dirty="0" smtClean="0"/>
              <a:t>0</a:t>
            </a:r>
            <a:r>
              <a:rPr lang="en-US" sz="3200" dirty="0" smtClean="0"/>
              <a:t> </a:t>
            </a:r>
            <a:r>
              <a:rPr lang="ru-RU" sz="3200" dirty="0" smtClean="0"/>
              <a:t>⟹</a:t>
            </a:r>
            <a:r>
              <a:rPr lang="en-US" sz="3200" dirty="0" smtClean="0"/>
              <a:t> </a:t>
            </a:r>
            <a:endParaRPr lang="ru-RU" sz="3200" dirty="0" smtClean="0"/>
          </a:p>
          <a:p>
            <a:pPr lvl="0">
              <a:buNone/>
            </a:pPr>
            <a:r>
              <a:rPr lang="en-US" sz="3200" dirty="0" err="1" smtClean="0"/>
              <a:t>Cos∠DBC</a:t>
            </a:r>
            <a:r>
              <a:rPr lang="en-US" sz="3200" dirty="0" smtClean="0"/>
              <a:t> = OB/SB = 1/2</a:t>
            </a:r>
            <a:r>
              <a:rPr lang="ru-RU" sz="3200" dirty="0" smtClean="0"/>
              <a:t> ⟹</a:t>
            </a:r>
            <a:endParaRPr lang="en-US" sz="3200" dirty="0" smtClean="0"/>
          </a:p>
          <a:p>
            <a:pPr lvl="0">
              <a:buNone/>
            </a:pPr>
            <a:r>
              <a:rPr lang="en-US" sz="3200" dirty="0" smtClean="0"/>
              <a:t>2</a:t>
            </a:r>
            <a:r>
              <a:rPr lang="en-US" sz="3200" dirty="0" smtClean="0">
                <a:latin typeface="Cambria Math"/>
                <a:ea typeface="Cambria Math"/>
              </a:rPr>
              <a:t>√2/SB = 1/2</a:t>
            </a:r>
            <a:r>
              <a:rPr lang="ru-RU" sz="3200" dirty="0" smtClean="0"/>
              <a:t> ⟹</a:t>
            </a:r>
            <a:r>
              <a:rPr lang="en-US" sz="3200" dirty="0" smtClean="0"/>
              <a:t> SB = </a:t>
            </a:r>
            <a:r>
              <a:rPr lang="en-US" sz="3200" dirty="0" smtClean="0">
                <a:latin typeface="Cambria Math"/>
                <a:ea typeface="Cambria Math"/>
              </a:rPr>
              <a:t>4√3 = </a:t>
            </a:r>
            <a:r>
              <a:rPr lang="en-US" sz="3200" i="1" dirty="0" smtClean="0"/>
              <a:t>l</a:t>
            </a:r>
          </a:p>
          <a:p>
            <a:pPr lvl="0">
              <a:buNone/>
            </a:pPr>
            <a:r>
              <a:rPr lang="en-US" sz="3200" dirty="0" smtClean="0"/>
              <a:t>S</a:t>
            </a:r>
            <a:r>
              <a:rPr lang="ru-RU" sz="3200" baseline="-25000" dirty="0" err="1" smtClean="0"/>
              <a:t>бок</a:t>
            </a:r>
            <a:r>
              <a:rPr lang="ru-RU" sz="3200" dirty="0" err="1" smtClean="0"/>
              <a:t>=</a:t>
            </a:r>
            <a:r>
              <a:rPr lang="ru-RU" sz="3200" dirty="0" smtClean="0"/>
              <a:t> П</a:t>
            </a:r>
            <a:r>
              <a:rPr lang="en-US" sz="3200" i="1" dirty="0" err="1" smtClean="0"/>
              <a:t>rl</a:t>
            </a:r>
            <a:r>
              <a:rPr lang="ru-RU" sz="3200" dirty="0" smtClean="0"/>
              <a:t> </a:t>
            </a:r>
            <a:r>
              <a:rPr lang="en-US" sz="3200" dirty="0" smtClean="0"/>
              <a:t>  ⟹    S</a:t>
            </a:r>
            <a:r>
              <a:rPr lang="ru-RU" sz="3200" baseline="-25000" dirty="0" err="1" smtClean="0"/>
              <a:t>бок</a:t>
            </a:r>
            <a:r>
              <a:rPr lang="ru-RU" sz="3200" dirty="0" err="1" smtClean="0"/>
              <a:t>=</a:t>
            </a:r>
            <a:r>
              <a:rPr lang="ru-RU" sz="3200" dirty="0" smtClean="0"/>
              <a:t> П</a:t>
            </a:r>
            <a:r>
              <a:rPr lang="en-US" sz="3200" dirty="0" smtClean="0"/>
              <a:t> </a:t>
            </a:r>
            <a:r>
              <a:rPr lang="en-US" sz="3200" baseline="-25000" dirty="0" smtClean="0"/>
              <a:t>*</a:t>
            </a:r>
            <a:r>
              <a:rPr lang="en-US" sz="3200" dirty="0" smtClean="0"/>
              <a:t> 2</a:t>
            </a:r>
            <a:r>
              <a:rPr lang="en-US" sz="3200" dirty="0" smtClean="0">
                <a:latin typeface="Cambria Math"/>
                <a:ea typeface="Cambria Math"/>
              </a:rPr>
              <a:t>√3 </a:t>
            </a:r>
            <a:r>
              <a:rPr lang="en-US" sz="3200" baseline="-25000" dirty="0" smtClean="0">
                <a:latin typeface="Cambria Math"/>
                <a:ea typeface="Cambria Math"/>
              </a:rPr>
              <a:t>*</a:t>
            </a:r>
            <a:r>
              <a:rPr lang="en-US" sz="3200" dirty="0" smtClean="0">
                <a:latin typeface="Cambria Math"/>
                <a:ea typeface="Cambria Math"/>
              </a:rPr>
              <a:t> 4√3,</a:t>
            </a:r>
          </a:p>
          <a:p>
            <a:pPr lvl="0">
              <a:buNone/>
            </a:pPr>
            <a:r>
              <a:rPr lang="en-US" sz="3200" dirty="0" smtClean="0"/>
              <a:t>S</a:t>
            </a:r>
            <a:r>
              <a:rPr lang="ru-RU" sz="3200" baseline="-25000" dirty="0" smtClean="0"/>
              <a:t>бок</a:t>
            </a:r>
            <a:r>
              <a:rPr lang="en-US" sz="3200" dirty="0" smtClean="0">
                <a:latin typeface="Cambria Math"/>
                <a:ea typeface="Cambria Math"/>
              </a:rPr>
              <a:t> = 24</a:t>
            </a:r>
            <a:r>
              <a:rPr lang="ru-RU" sz="3200" dirty="0" smtClean="0">
                <a:latin typeface="Cambria Math"/>
                <a:ea typeface="Cambria Math"/>
              </a:rPr>
              <a:t>П</a:t>
            </a:r>
            <a:r>
              <a:rPr lang="en-US" sz="3200" dirty="0" smtClean="0">
                <a:latin typeface="Cambria Math"/>
                <a:ea typeface="Cambria Math"/>
              </a:rPr>
              <a:t>.</a:t>
            </a: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5250" cy="180975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57158" y="642918"/>
            <a:ext cx="8229600" cy="857256"/>
          </a:xfrm>
        </p:spPr>
        <p:txBody>
          <a:bodyPr>
            <a:normAutofit fontScale="90000"/>
          </a:bodyPr>
          <a:lstStyle/>
          <a:p>
            <a:r>
              <a:rPr lang="ru-RU" sz="4900" dirty="0" smtClean="0">
                <a:solidFill>
                  <a:srgbClr val="0000FF"/>
                </a:solidFill>
              </a:rPr>
              <a:t>Тест: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endParaRPr lang="ru-RU" sz="3600" dirty="0">
              <a:solidFill>
                <a:srgbClr val="0000FF"/>
              </a:solidFill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90649"/>
            <a:ext cx="9143999" cy="4610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1711</TotalTime>
  <Words>407</Words>
  <Application>Microsoft Office PowerPoint</Application>
  <PresentationFormat>Экран (4:3)</PresentationFormat>
  <Paragraphs>60</Paragraphs>
  <Slides>20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Апекс</vt:lpstr>
      <vt:lpstr>    Заключительное повторение курса геометрии  10 – 11 классов.   «Конус»</vt:lpstr>
      <vt:lpstr>ПЛАН УРОКА:</vt:lpstr>
      <vt:lpstr>“Вдохновение нужно в геометрии, как и в поэзии”.   (АС.Пушкин) </vt:lpstr>
      <vt:lpstr>Вопросы:</vt:lpstr>
      <vt:lpstr>Слайд 5</vt:lpstr>
      <vt:lpstr>Слайд 6</vt:lpstr>
      <vt:lpstr>  Решите задачу: SO – высота; ∠DBC = 600; найти площадь боковой поверхности</vt:lpstr>
      <vt:lpstr>Слайд 8</vt:lpstr>
      <vt:lpstr>Тест: </vt:lpstr>
      <vt:lpstr>Правильные ответы</vt:lpstr>
      <vt:lpstr>Конусы в нашей жизни</vt:lpstr>
      <vt:lpstr>Слайд 12</vt:lpstr>
      <vt:lpstr>Слайд 13</vt:lpstr>
      <vt:lpstr>А так же в космическом пространстве</vt:lpstr>
      <vt:lpstr>Слайд 15</vt:lpstr>
      <vt:lpstr>Слайд 16</vt:lpstr>
      <vt:lpstr>Слайд 17</vt:lpstr>
      <vt:lpstr>Рефлексия:</vt:lpstr>
      <vt:lpstr>Домашнее задание:</vt:lpstr>
      <vt:lpstr>Спасибо  за  работу!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«Преобразование тригонометрических выражений»</dc:title>
  <dc:creator>Анюта</dc:creator>
  <cp:lastModifiedBy>asvu</cp:lastModifiedBy>
  <cp:revision>142</cp:revision>
  <dcterms:created xsi:type="dcterms:W3CDTF">2009-11-22T05:50:20Z</dcterms:created>
  <dcterms:modified xsi:type="dcterms:W3CDTF">2015-04-23T15:20:20Z</dcterms:modified>
</cp:coreProperties>
</file>